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8" r:id="rId3"/>
    <p:sldId id="263" r:id="rId4"/>
    <p:sldId id="264" r:id="rId5"/>
    <p:sldId id="265"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53" d="100"/>
          <a:sy n="53" d="100"/>
        </p:scale>
        <p:origin x="-33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ACBC5-D8D9-4692-A173-626FB8EB43DA}" type="datetimeFigureOut">
              <a:rPr lang="en-IN" smtClean="0"/>
              <a:pPr/>
              <a:t>22-07-2020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D410A-97C9-4E83-B3F2-F7B71ED3F141}" type="slidenum">
              <a:rPr lang="en-IN" smtClean="0"/>
              <a:pPr/>
              <a:t>‹#›</a:t>
            </a:fld>
            <a:endParaRPr lang="en-IN"/>
          </a:p>
        </p:txBody>
      </p:sp>
    </p:spTree>
    <p:extLst>
      <p:ext uri="{BB962C8B-B14F-4D97-AF65-F5344CB8AC3E}">
        <p14:creationId xmlns="" xmlns:p14="http://schemas.microsoft.com/office/powerpoint/2010/main" val="15026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31B0C-08CC-45BB-BAC5-9B8CC32072F0}" type="datetime1">
              <a:rPr lang="en-US" smtClean="0"/>
              <a:pPr/>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339587-CEAF-4071-935E-D1A32A0786EC}" type="datetime1">
              <a:rPr lang="en-US" smtClean="0"/>
              <a:pPr/>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1D5BA6-BB79-48AA-93A7-9686C6B5D9C1}" type="datetime1">
              <a:rPr lang="en-US" smtClean="0"/>
              <a:pPr/>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EAF89FF-0C42-40F3-AB07-0A167E7BA986}" type="datetime1">
              <a:rPr lang="en-US" smtClean="0"/>
              <a:pPr/>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93621BEF-171E-4D4E-8B35-0821D41CA431}" type="datetime1">
              <a:rPr lang="en-US" smtClean="0"/>
              <a:pPr/>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4B43B5E-D8F5-4CED-A025-D9A922663F7F}" type="datetime1">
              <a:rPr lang="en-US" smtClean="0"/>
              <a:pPr/>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823E1-3221-46C3-92F9-C27B27963154}" type="datetime1">
              <a:rPr lang="en-US" smtClean="0"/>
              <a:pPr/>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4102CE-5716-47EC-A15E-64DA8AAF4385}" type="datetime1">
              <a:rPr lang="en-US" smtClean="0"/>
              <a:pPr/>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D3921-8685-4864-B156-246F25AC6B11}" type="datetime1">
              <a:rPr lang="en-US" smtClean="0"/>
              <a:pPr/>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8EBC26-3B77-41AB-AF66-44D9C1E7A275}" type="datetime1">
              <a:rPr lang="en-US" smtClean="0"/>
              <a:pPr/>
              <a:t>7/22/2020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A932D6-0EC5-4B04-8BC9-45A6DC68488F}" type="datetime1">
              <a:rPr lang="en-US" smtClean="0"/>
              <a:pPr/>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3168C9-04F6-467F-83B4-ADA87DB5B9D5}" type="datetime1">
              <a:rPr lang="en-US" smtClean="0"/>
              <a:pPr/>
              <a:t>7/22/2020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304463-493F-4E35-B5AD-3B80D322A30B}" type="datetime1">
              <a:rPr lang="en-US" smtClean="0"/>
              <a:pPr/>
              <a:t>7/22/2020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CB5DA-CF4A-4362-B08C-0459DD4EABCE}" type="datetime1">
              <a:rPr lang="en-US" smtClean="0"/>
              <a:pPr/>
              <a:t>7/22/2020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A166A3-4A93-47FD-BD74-3E6E76AC15AF}" type="datetime1">
              <a:rPr lang="en-US" smtClean="0"/>
              <a:pPr/>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0A1A18-303E-496F-B8E5-3E7F203DF810}" type="datetime1">
              <a:rPr lang="en-US" smtClean="0"/>
              <a:pPr/>
              <a:t>7/22/2020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C51D5C-B3DF-4C25-AD3C-D5FEFF48C5C3}" type="datetime1">
              <a:rPr lang="en-US" smtClean="0"/>
              <a:pPr/>
              <a:t>7/22/2020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2663" y="1363112"/>
            <a:ext cx="2843936" cy="1289598"/>
          </a:xfrm>
        </p:spPr>
        <p:txBody>
          <a:bodyPr>
            <a:normAutofit/>
          </a:bodyPr>
          <a:lstStyle/>
          <a:p>
            <a:pPr algn="r"/>
            <a:r>
              <a:rPr lang="hi-IN" dirty="0"/>
              <a:t>उत्साह</a:t>
            </a:r>
            <a:endParaRPr lang="en-IN" dirty="0">
              <a:latin typeface="Mangal" panose="02040503050203030202" pitchFamily="18" charset="0"/>
            </a:endParaRPr>
          </a:p>
        </p:txBody>
      </p:sp>
      <p:sp>
        <p:nvSpPr>
          <p:cNvPr id="3" name="Subtitle 2"/>
          <p:cNvSpPr>
            <a:spLocks noGrp="1"/>
          </p:cNvSpPr>
          <p:nvPr>
            <p:ph type="subTitle" idx="1"/>
          </p:nvPr>
        </p:nvSpPr>
        <p:spPr>
          <a:xfrm>
            <a:off x="2171200" y="3297670"/>
            <a:ext cx="8915399" cy="800461"/>
          </a:xfrm>
        </p:spPr>
        <p:txBody>
          <a:bodyPr>
            <a:normAutofit/>
          </a:bodyPr>
          <a:lstStyle/>
          <a:p>
            <a:pPr algn="r"/>
            <a:r>
              <a:rPr lang="hi-IN" sz="4400" dirty="0">
                <a:latin typeface="Sanskrit Text" panose="02020503050405020304" pitchFamily="18" charset="0"/>
                <a:cs typeface="Sanskrit Text" panose="02020503050405020304" pitchFamily="18" charset="0"/>
              </a:rPr>
              <a:t>पाठ पांच</a:t>
            </a:r>
            <a:endParaRPr lang="en-IN" sz="4400" dirty="0">
              <a:latin typeface="Sanskrit Text" panose="02020503050405020304" pitchFamily="18" charset="0"/>
              <a:cs typeface="Sanskrit Text" panose="02020503050405020304" pitchFamily="18" charset="0"/>
            </a:endParaRPr>
          </a:p>
        </p:txBody>
      </p:sp>
      <p:sp>
        <p:nvSpPr>
          <p:cNvPr id="4" name="TextBox 3"/>
          <p:cNvSpPr txBox="1"/>
          <p:nvPr/>
        </p:nvSpPr>
        <p:spPr>
          <a:xfrm>
            <a:off x="4113594" y="5056825"/>
            <a:ext cx="7367452" cy="800219"/>
          </a:xfrm>
          <a:prstGeom prst="rect">
            <a:avLst/>
          </a:prstGeom>
          <a:noFill/>
        </p:spPr>
        <p:txBody>
          <a:bodyPr wrap="square" rtlCol="0">
            <a:spAutoFit/>
          </a:bodyPr>
          <a:lstStyle/>
          <a:p>
            <a:pPr algn="r"/>
            <a:r>
              <a:rPr lang="hi-IN" sz="2800" dirty="0"/>
              <a:t>( गीता शर्मा </a:t>
            </a:r>
            <a:r>
              <a:rPr lang="hi-IN" sz="2800" dirty="0" smtClean="0"/>
              <a:t>)</a:t>
            </a:r>
            <a:endParaRPr lang="en-US" sz="2800" dirty="0" smtClean="0"/>
          </a:p>
          <a:p>
            <a:pPr algn="ctr"/>
            <a:r>
              <a:rPr lang="hi-IN" dirty="0" smtClean="0"/>
              <a:t>                                             ए ई सी एस, नरौरा</a:t>
            </a:r>
            <a:endParaRPr lang="en-IN" dirty="0"/>
          </a:p>
        </p:txBody>
      </p:sp>
      <p:pic>
        <p:nvPicPr>
          <p:cNvPr id="5" name="Picture 4"/>
          <p:cNvPicPr>
            <a:picLocks noChangeAspect="1"/>
          </p:cNvPicPr>
          <p:nvPr/>
        </p:nvPicPr>
        <p:blipFill>
          <a:blip r:embed="rId2"/>
          <a:stretch>
            <a:fillRect/>
          </a:stretch>
        </p:blipFill>
        <p:spPr>
          <a:xfrm>
            <a:off x="2630253" y="1284374"/>
            <a:ext cx="4039489" cy="44354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Slide Number Placeholder 6"/>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TextBox 5"/>
          <p:cNvSpPr txBox="1"/>
          <p:nvPr/>
        </p:nvSpPr>
        <p:spPr>
          <a:xfrm>
            <a:off x="2171200" y="283797"/>
            <a:ext cx="7821886" cy="523220"/>
          </a:xfrm>
          <a:prstGeom prst="rect">
            <a:avLst/>
          </a:prstGeom>
          <a:noFill/>
        </p:spPr>
        <p:txBody>
          <a:bodyPr wrap="square" rtlCol="0">
            <a:spAutoFit/>
          </a:bodyPr>
          <a:lstStyle/>
          <a:p>
            <a:pPr algn="ctr"/>
            <a:r>
              <a:rPr lang="hi-IN" dirty="0"/>
              <a:t> </a:t>
            </a:r>
            <a:r>
              <a:rPr lang="hi-IN" sz="2800" dirty="0"/>
              <a:t>क्षितिज भाग २ कक्षा १० हिंदी </a:t>
            </a:r>
            <a:endParaRPr lang="en-IN" sz="2800" dirty="0"/>
          </a:p>
        </p:txBody>
      </p:sp>
      <p:sp>
        <p:nvSpPr>
          <p:cNvPr id="8" name="TextBox 7"/>
          <p:cNvSpPr txBox="1"/>
          <p:nvPr/>
        </p:nvSpPr>
        <p:spPr>
          <a:xfrm>
            <a:off x="7661825" y="2605858"/>
            <a:ext cx="3801292" cy="400110"/>
          </a:xfrm>
          <a:prstGeom prst="rect">
            <a:avLst/>
          </a:prstGeom>
          <a:noFill/>
        </p:spPr>
        <p:txBody>
          <a:bodyPr wrap="square" rtlCol="0">
            <a:spAutoFit/>
          </a:bodyPr>
          <a:lstStyle/>
          <a:p>
            <a:pPr algn="r"/>
            <a:r>
              <a:rPr lang="en-IN" sz="2000" dirty="0" smtClean="0">
                <a:latin typeface="Mangal" panose="02040503050203030202" pitchFamily="18" charset="0"/>
                <a:cs typeface="Mangal" panose="02040503050203030202" pitchFamily="18" charset="0"/>
              </a:rPr>
              <a:t>(</a:t>
            </a:r>
            <a:r>
              <a:rPr lang="hi-IN" sz="2000" dirty="0" smtClean="0">
                <a:latin typeface="Mangal" panose="02040503050203030202" pitchFamily="18" charset="0"/>
                <a:cs typeface="Mangal" panose="02040503050203030202" pitchFamily="18" charset="0"/>
              </a:rPr>
              <a:t>सूर्यकान्त त्रिपाठी निराला</a:t>
            </a:r>
            <a:r>
              <a:rPr lang="en-IN" sz="2000" dirty="0" smtClean="0">
                <a:latin typeface="Mangal" panose="02040503050203030202" pitchFamily="18" charset="0"/>
                <a:cs typeface="Mangal" panose="02040503050203030202" pitchFamily="18" charset="0"/>
              </a:rPr>
              <a:t>)</a:t>
            </a:r>
            <a:endParaRPr lang="en-IN" sz="2000" dirty="0">
              <a:latin typeface="Mangal" panose="02040503050203030202" pitchFamily="18" charset="0"/>
              <a:cs typeface="Mangal" panose="02040503050203030202" pitchFamily="18" charset="0"/>
            </a:endParaRPr>
          </a:p>
        </p:txBody>
      </p:sp>
    </p:spTree>
    <p:extLst>
      <p:ext uri="{BB962C8B-B14F-4D97-AF65-F5344CB8AC3E}">
        <p14:creationId xmlns="" xmlns:p14="http://schemas.microsoft.com/office/powerpoint/2010/main" val="4062569755"/>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18848" y="1393847"/>
            <a:ext cx="5963552" cy="5464153"/>
          </a:xfrm>
        </p:spPr>
        <p:txBody>
          <a:bodyPr>
            <a:normAutofit/>
          </a:bodyPr>
          <a:lstStyle/>
          <a:p>
            <a:pPr algn="just"/>
            <a:r>
              <a:rPr lang="hi-IN" sz="2200" dirty="0">
                <a:latin typeface="Mangal" panose="02040503050203030202" pitchFamily="18" charset="0"/>
                <a:ea typeface="Arial Unicode MS" panose="020B0604020202020204" pitchFamily="34" charset="-128"/>
              </a:rPr>
              <a:t>सूर्यकान्त त्रिपाठी 'निराला' का जन्म बंगाल की महिषादल रियासत (जिला मेदिनीपुर) में माघ शुक्ल ११, संवत् १९५५, तदनुसार २१ फ़रवरी, सन् १८९९ में हुआ था। वसंत पंचमी पर उनका जन्मदिन मनाने की परंपरा १९३० में प्रारंभ हुई। उनका जन्म मंगलवार को हुआ था। जन्म-कुण्डली बनाने वाले पंडित के कहने से उनका नाम सुर्जकुमार रखा गया। उनके पिता पंडित रामसहाय तिवारी उन्नाव (बैसवाड़ा) के रहने वाले थे और महिषादल में सिपाही की नौकरी करते थे। वे मूल रूप से उत्तर प्रदेश के उन्नाव जिले के गढ़ाकोला नामक गाँव के निवासी थे।</a:t>
            </a:r>
            <a:endParaRPr lang="en-IN" sz="2200" dirty="0">
              <a:latin typeface="Mangal" panose="02040503050203030202" pitchFamily="18" charset="0"/>
              <a:ea typeface="Arial Unicode MS" panose="020B0604020202020204" pitchFamily="34" charset="-128"/>
            </a:endParaRPr>
          </a:p>
        </p:txBody>
      </p:sp>
      <p:sp>
        <p:nvSpPr>
          <p:cNvPr id="6" name="TextBox 5"/>
          <p:cNvSpPr txBox="1"/>
          <p:nvPr/>
        </p:nvSpPr>
        <p:spPr>
          <a:xfrm>
            <a:off x="3229256" y="372283"/>
            <a:ext cx="6757425" cy="892552"/>
          </a:xfrm>
          <a:prstGeom prst="rect">
            <a:avLst/>
          </a:prstGeom>
          <a:noFill/>
        </p:spPr>
        <p:txBody>
          <a:bodyPr wrap="square" rtlCol="0">
            <a:spAutoFit/>
          </a:bodyPr>
          <a:lstStyle/>
          <a:p>
            <a:pPr algn="ctr"/>
            <a:r>
              <a:rPr lang="hi-IN" sz="2800" b="1" dirty="0"/>
              <a:t>सूर्यकान्त त्रिपाठी </a:t>
            </a:r>
            <a:r>
              <a:rPr lang="hi-IN" sz="2800" b="1" dirty="0" smtClean="0"/>
              <a:t>निराला</a:t>
            </a:r>
            <a:r>
              <a:rPr lang="en-IN" sz="2800" b="1" dirty="0" smtClean="0"/>
              <a:t> - </a:t>
            </a:r>
            <a:r>
              <a:rPr lang="hi-IN" sz="2800" b="1" dirty="0"/>
              <a:t>जीवन परिचय</a:t>
            </a:r>
          </a:p>
          <a:p>
            <a:pPr algn="ctr"/>
            <a:endParaRPr lang="hi-IN" sz="2400" b="1"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1" name="Content Placeholder 10"/>
          <p:cNvPicPr>
            <a:picLocks noGrp="1" noChangeAspect="1"/>
          </p:cNvPicPr>
          <p:nvPr>
            <p:ph sz="half" idx="1"/>
          </p:nvPr>
        </p:nvPicPr>
        <p:blipFill rotWithShape="1">
          <a:blip r:embed="rId2">
            <a:extLst>
              <a:ext uri="{28A0092B-C50C-407E-A947-70E740481C1C}">
                <a14:useLocalDpi xmlns="" xmlns:a14="http://schemas.microsoft.com/office/drawing/2010/main" val="0"/>
              </a:ext>
            </a:extLst>
          </a:blip>
          <a:srcRect r="59163"/>
          <a:stretch/>
        </p:blipFill>
        <p:spPr>
          <a:xfrm>
            <a:off x="1716612" y="1617965"/>
            <a:ext cx="3025289" cy="41670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89698881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67341" y="1392040"/>
            <a:ext cx="5689230" cy="5224575"/>
          </a:xfrm>
        </p:spPr>
        <p:txBody>
          <a:bodyPr>
            <a:normAutofit/>
          </a:bodyPr>
          <a:lstStyle/>
          <a:p>
            <a:pPr algn="just"/>
            <a:r>
              <a:rPr lang="hi-IN" dirty="0">
                <a:latin typeface="Mangal" panose="02040503050203030202" pitchFamily="18" charset="0"/>
                <a:ea typeface="Arial Unicode MS" panose="020B0604020202020204" pitchFamily="34" charset="-128"/>
              </a:rPr>
              <a:t>प्रस्तुत कविता एक आह्वाहन गीत है। इसमें कवि बादल से घनघोर गर्जन के साथ बरसने की अपील कर रहे हैं। बादल बच्चों के काले घुंघराले बालों जैसे हैं। कवि बादल से बरसकर सबकी प्यास बुझाने और गरज कर सुखी बनाने का आग्रह कर रहे हैं। कवि बादल में नवजीवन प्रदान करने वाला बारिश तथा सबकुछ तहस-नहस कर देने वाला वज्रपात दोनों देखते हैं इसलिए वे बादल से अनुरोध करते हैं कि वह अपने कठोर वज्रशक्ति को अपने भीतर छुपाकर सब में नई स्फूर्ति और नया जीवन डालने के लिए मूसलाधार बारिश करे।आकाश में उमड़ते-घुमड़ते बादल को देखकर कवि को लगता है की वे बेचैन से हैं तभी उन्हें याद आता है कि समस्त धरती भीषण गर्मी से परेशान है इसलिए आकाश की अनजान दिशा से आकर काले-काले बादल पूरी तपती हुई धरती को शीतलता प्रदान करने के लिए बेचैन हो रहे हैं। कवि आग्रह करते हैं की बादल खूब गरजे और बरसे और सारे धरती को तृप्त करे।</a:t>
            </a:r>
            <a:endParaRPr lang="en-IN" dirty="0">
              <a:latin typeface="Mangal" panose="02040503050203030202" pitchFamily="18" charset="0"/>
              <a:ea typeface="Arial Unicode MS" panose="020B0604020202020204" pitchFamily="34" charset="-128"/>
            </a:endParaRPr>
          </a:p>
        </p:txBody>
      </p:sp>
      <p:sp>
        <p:nvSpPr>
          <p:cNvPr id="6" name="TextBox 5"/>
          <p:cNvSpPr txBox="1"/>
          <p:nvPr/>
        </p:nvSpPr>
        <p:spPr>
          <a:xfrm>
            <a:off x="5570952" y="431076"/>
            <a:ext cx="5001253" cy="707886"/>
          </a:xfrm>
          <a:prstGeom prst="rect">
            <a:avLst/>
          </a:prstGeom>
          <a:noFill/>
        </p:spPr>
        <p:txBody>
          <a:bodyPr wrap="square" rtlCol="0">
            <a:spAutoFit/>
          </a:bodyPr>
          <a:lstStyle/>
          <a:p>
            <a:r>
              <a:rPr lang="hi-IN" sz="4000" b="1" dirty="0"/>
              <a:t>सार</a:t>
            </a:r>
            <a:endParaRPr lang="en-IN" sz="4000"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1" name="Content Placeholder 10"/>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1311579" y="1959430"/>
            <a:ext cx="4465291" cy="3317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85018341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54964" y="884331"/>
            <a:ext cx="5891576" cy="5588187"/>
          </a:xfrm>
        </p:spPr>
        <p:txBody>
          <a:bodyPr>
            <a:normAutofit lnSpcReduction="10000"/>
          </a:bodyPr>
          <a:lstStyle/>
          <a:p>
            <a:pPr algn="just" fontAlgn="base"/>
            <a:r>
              <a:rPr lang="hi-IN" dirty="0">
                <a:solidFill>
                  <a:srgbClr val="0070C0"/>
                </a:solidFill>
              </a:rPr>
              <a:t>प्रस्तुत पंक्तियों में कवि ने बारिश होने से पहले आकाश में दिखने वाले काले बादलों के गरज़ने और आकाश में बिजली चमकने का अद्भुत वर्णन किया है। कवि कहते हैं कि बादल धरती के सभी प्राणियों को नया जीवन प्रदान करते हैं और यह हमारे अंदर के सोये हुए साहस को भी जगाते हैं।</a:t>
            </a:r>
          </a:p>
          <a:p>
            <a:pPr algn="just" fontAlgn="base"/>
            <a:r>
              <a:rPr lang="hi-IN" dirty="0">
                <a:solidFill>
                  <a:srgbClr val="0070C0"/>
                </a:solidFill>
              </a:rPr>
              <a:t>आगे कवि बादल से कह रहे हैं कि “हे काले रंग के सुंदर-घुंघराले बादल! तुम पूरे आकाश में फैलकर उसे घेर लो और खूब गरजो। कवि ने यहाँ बादल का मानवीयकरण करते हुए उसकी तुलना एक बच्चे से की है, जो गोल-मटोल होता है और जिसके सिर पर घुंघराले एवं काले बाल होते हैं, जो कवि को बहुत प्यारे और सुन्दर लगते हैं।</a:t>
            </a:r>
          </a:p>
          <a:p>
            <a:pPr algn="just" fontAlgn="base"/>
            <a:r>
              <a:rPr lang="hi-IN" dirty="0">
                <a:solidFill>
                  <a:srgbClr val="0070C0"/>
                </a:solidFill>
              </a:rPr>
              <a:t>आगे कवि बादल की गर्जन में क्रान्ति का संदेश सुनाते हुए कहते हैं कि हे बादल! तुम अपनी चमकती बिजली के प्रकाश से हमारे अंदर पुरुषार्थ भर दो और इस तरह हमारे भीतर एक नये जीवन का संचार करो! बादल में वर्षा की सहायता से धरती पर नया जीवन उत्पन्न करने की शक्ति होती है, इसलिए, कवि बादल को एक कवि की संज्ञा देते हुए उसे एक नई कविता की रचना करने को कहते हैं।</a:t>
            </a:r>
          </a:p>
        </p:txBody>
      </p:sp>
      <p:sp>
        <p:nvSpPr>
          <p:cNvPr id="6" name="TextBox 5"/>
          <p:cNvSpPr txBox="1"/>
          <p:nvPr/>
        </p:nvSpPr>
        <p:spPr>
          <a:xfrm>
            <a:off x="5158575" y="323500"/>
            <a:ext cx="5001253" cy="646331"/>
          </a:xfrm>
          <a:prstGeom prst="rect">
            <a:avLst/>
          </a:prstGeom>
          <a:noFill/>
        </p:spPr>
        <p:txBody>
          <a:bodyPr wrap="square" rtlCol="0">
            <a:spAutoFit/>
          </a:bodyPr>
          <a:lstStyle/>
          <a:p>
            <a:r>
              <a:rPr lang="hi-IN" sz="3600" b="1" dirty="0"/>
              <a:t>कविता</a:t>
            </a:r>
            <a:endParaRPr lang="en-IN" sz="3600"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4</a:t>
            </a:fld>
            <a:endParaRPr lang="en-US" dirty="0"/>
          </a:p>
        </p:txBody>
      </p:sp>
      <p:sp>
        <p:nvSpPr>
          <p:cNvPr id="2" name="Content Placeholder 1"/>
          <p:cNvSpPr>
            <a:spLocks noGrp="1"/>
          </p:cNvSpPr>
          <p:nvPr>
            <p:ph sz="half" idx="1"/>
          </p:nvPr>
        </p:nvSpPr>
        <p:spPr>
          <a:xfrm>
            <a:off x="1186072" y="1733312"/>
            <a:ext cx="4479621" cy="3950311"/>
          </a:xfrm>
        </p:spPr>
        <p:txBody>
          <a:bodyPr>
            <a:noAutofit/>
          </a:bodyPr>
          <a:lstStyle/>
          <a:p>
            <a:pPr marL="0" indent="0" algn="just">
              <a:lnSpc>
                <a:spcPct val="110000"/>
              </a:lnSpc>
              <a:buNone/>
            </a:pPr>
            <a:r>
              <a:rPr lang="hi-IN" sz="2000" dirty="0">
                <a:solidFill>
                  <a:srgbClr val="FF0000"/>
                </a:solidFill>
              </a:rPr>
              <a:t>बादल, गरजो!</a:t>
            </a:r>
          </a:p>
          <a:p>
            <a:pPr marL="0" indent="0" algn="just">
              <a:lnSpc>
                <a:spcPct val="110000"/>
              </a:lnSpc>
              <a:buNone/>
            </a:pPr>
            <a:r>
              <a:rPr lang="hi-IN" sz="2000" dirty="0">
                <a:solidFill>
                  <a:srgbClr val="FF0000"/>
                </a:solidFill>
              </a:rPr>
              <a:t>घेर </a:t>
            </a:r>
            <a:r>
              <a:rPr lang="hi-IN" sz="2000" dirty="0" smtClean="0">
                <a:solidFill>
                  <a:srgbClr val="FF0000"/>
                </a:solidFill>
              </a:rPr>
              <a:t>घेर </a:t>
            </a:r>
            <a:r>
              <a:rPr lang="hi-IN" sz="2000" dirty="0">
                <a:solidFill>
                  <a:srgbClr val="FF0000"/>
                </a:solidFill>
              </a:rPr>
              <a:t>घोर </a:t>
            </a:r>
            <a:r>
              <a:rPr lang="hi-IN" sz="2000" dirty="0" smtClean="0">
                <a:solidFill>
                  <a:srgbClr val="FF0000"/>
                </a:solidFill>
              </a:rPr>
              <a:t>गगन</a:t>
            </a:r>
            <a:r>
              <a:rPr lang="hi-IN" sz="2000" dirty="0">
                <a:solidFill>
                  <a:srgbClr val="FF0000"/>
                </a:solidFill>
              </a:rPr>
              <a:t>, धाराधर ओ !</a:t>
            </a:r>
          </a:p>
          <a:p>
            <a:pPr marL="0" indent="0" algn="just">
              <a:lnSpc>
                <a:spcPct val="110000"/>
              </a:lnSpc>
              <a:buNone/>
            </a:pPr>
            <a:r>
              <a:rPr lang="hi-IN" sz="2000" dirty="0" smtClean="0">
                <a:solidFill>
                  <a:srgbClr val="FF0000"/>
                </a:solidFill>
              </a:rPr>
              <a:t>ललित</a:t>
            </a:r>
            <a:r>
              <a:rPr lang="en-US" sz="2000" dirty="0" smtClean="0">
                <a:solidFill>
                  <a:srgbClr val="FF0000"/>
                </a:solidFill>
              </a:rPr>
              <a:t> - </a:t>
            </a:r>
            <a:r>
              <a:rPr lang="hi-IN" sz="2000" dirty="0" smtClean="0">
                <a:solidFill>
                  <a:srgbClr val="FF0000"/>
                </a:solidFill>
              </a:rPr>
              <a:t>ललित</a:t>
            </a:r>
            <a:r>
              <a:rPr lang="hi-IN" sz="2000" dirty="0">
                <a:solidFill>
                  <a:srgbClr val="FF0000"/>
                </a:solidFill>
              </a:rPr>
              <a:t>, काले  </a:t>
            </a:r>
            <a:r>
              <a:rPr lang="hi-IN" sz="2000" dirty="0" smtClean="0">
                <a:solidFill>
                  <a:srgbClr val="FF0000"/>
                </a:solidFill>
              </a:rPr>
              <a:t>घुंघराले</a:t>
            </a:r>
            <a:r>
              <a:rPr lang="hi-IN" sz="2000" dirty="0">
                <a:solidFill>
                  <a:srgbClr val="FF0000"/>
                </a:solidFill>
              </a:rPr>
              <a:t>,</a:t>
            </a:r>
          </a:p>
          <a:p>
            <a:pPr marL="0" indent="0" algn="just">
              <a:lnSpc>
                <a:spcPct val="110000"/>
              </a:lnSpc>
              <a:buNone/>
            </a:pPr>
            <a:r>
              <a:rPr lang="hi-IN" sz="2000" dirty="0" smtClean="0">
                <a:solidFill>
                  <a:srgbClr val="FF0000"/>
                </a:solidFill>
              </a:rPr>
              <a:t>बाल</a:t>
            </a:r>
            <a:r>
              <a:rPr lang="en-US" sz="2000" dirty="0" smtClean="0">
                <a:solidFill>
                  <a:srgbClr val="FF0000"/>
                </a:solidFill>
              </a:rPr>
              <a:t> </a:t>
            </a:r>
            <a:r>
              <a:rPr lang="hi-IN" sz="2000" dirty="0" smtClean="0">
                <a:solidFill>
                  <a:srgbClr val="FF0000"/>
                </a:solidFill>
              </a:rPr>
              <a:t>कल्पना  </a:t>
            </a:r>
            <a:r>
              <a:rPr lang="hi-IN" sz="2000" dirty="0">
                <a:solidFill>
                  <a:srgbClr val="FF0000"/>
                </a:solidFill>
              </a:rPr>
              <a:t>के </a:t>
            </a:r>
            <a:r>
              <a:rPr lang="hi-IN" sz="2000" dirty="0" smtClean="0">
                <a:solidFill>
                  <a:srgbClr val="FF0000"/>
                </a:solidFill>
              </a:rPr>
              <a:t>-</a:t>
            </a:r>
            <a:r>
              <a:rPr lang="en-US" sz="2000" dirty="0" smtClean="0">
                <a:solidFill>
                  <a:srgbClr val="FF0000"/>
                </a:solidFill>
              </a:rPr>
              <a:t> </a:t>
            </a:r>
            <a:r>
              <a:rPr lang="hi-IN" sz="2000" dirty="0" smtClean="0">
                <a:solidFill>
                  <a:srgbClr val="FF0000"/>
                </a:solidFill>
              </a:rPr>
              <a:t>से  </a:t>
            </a:r>
            <a:r>
              <a:rPr lang="hi-IN" sz="2000" dirty="0">
                <a:solidFill>
                  <a:srgbClr val="FF0000"/>
                </a:solidFill>
              </a:rPr>
              <a:t>पाले,</a:t>
            </a:r>
          </a:p>
          <a:p>
            <a:pPr marL="0" indent="0" algn="just">
              <a:lnSpc>
                <a:spcPct val="110000"/>
              </a:lnSpc>
              <a:buNone/>
            </a:pPr>
            <a:r>
              <a:rPr lang="hi-IN" sz="2000" dirty="0" smtClean="0">
                <a:solidFill>
                  <a:srgbClr val="FF0000"/>
                </a:solidFill>
              </a:rPr>
              <a:t>विधुत-छबि </a:t>
            </a:r>
            <a:r>
              <a:rPr lang="hi-IN" sz="2000" dirty="0">
                <a:solidFill>
                  <a:srgbClr val="FF0000"/>
                </a:solidFill>
              </a:rPr>
              <a:t>उर </a:t>
            </a:r>
            <a:r>
              <a:rPr lang="hi-IN" sz="2000" dirty="0" smtClean="0">
                <a:solidFill>
                  <a:srgbClr val="FF0000"/>
                </a:solidFill>
              </a:rPr>
              <a:t>में,</a:t>
            </a:r>
            <a:r>
              <a:rPr lang="en-US" sz="2000" dirty="0" smtClean="0">
                <a:solidFill>
                  <a:srgbClr val="FF0000"/>
                </a:solidFill>
              </a:rPr>
              <a:t> </a:t>
            </a:r>
            <a:r>
              <a:rPr lang="hi-IN" sz="2000" dirty="0" smtClean="0">
                <a:solidFill>
                  <a:srgbClr val="FF0000"/>
                </a:solidFill>
              </a:rPr>
              <a:t>कवि</a:t>
            </a:r>
            <a:r>
              <a:rPr lang="hi-IN" sz="2000" dirty="0">
                <a:solidFill>
                  <a:srgbClr val="FF0000"/>
                </a:solidFill>
              </a:rPr>
              <a:t>, नवजीवन वाले !</a:t>
            </a:r>
          </a:p>
          <a:p>
            <a:pPr marL="0" indent="0" algn="just">
              <a:lnSpc>
                <a:spcPct val="110000"/>
              </a:lnSpc>
              <a:buNone/>
            </a:pPr>
            <a:r>
              <a:rPr lang="hi-IN" sz="2000" dirty="0">
                <a:solidFill>
                  <a:srgbClr val="FF0000"/>
                </a:solidFill>
              </a:rPr>
              <a:t>वज्र </a:t>
            </a:r>
            <a:r>
              <a:rPr lang="hi-IN" sz="2000" dirty="0" smtClean="0">
                <a:solidFill>
                  <a:srgbClr val="FF0000"/>
                </a:solidFill>
              </a:rPr>
              <a:t>छिपा</a:t>
            </a:r>
            <a:r>
              <a:rPr lang="hi-IN" sz="2000" dirty="0">
                <a:solidFill>
                  <a:srgbClr val="FF0000"/>
                </a:solidFill>
              </a:rPr>
              <a:t>, नूतन </a:t>
            </a:r>
            <a:r>
              <a:rPr lang="hi-IN" sz="2000" dirty="0" smtClean="0">
                <a:solidFill>
                  <a:srgbClr val="FF0000"/>
                </a:solidFill>
              </a:rPr>
              <a:t>कविता</a:t>
            </a:r>
            <a:r>
              <a:rPr lang="en-US" sz="2000" dirty="0" smtClean="0">
                <a:solidFill>
                  <a:srgbClr val="FF0000"/>
                </a:solidFill>
              </a:rPr>
              <a:t> </a:t>
            </a:r>
            <a:r>
              <a:rPr lang="hi-IN" sz="2000" dirty="0" smtClean="0">
                <a:solidFill>
                  <a:srgbClr val="FF0000"/>
                </a:solidFill>
              </a:rPr>
              <a:t>फिर </a:t>
            </a:r>
            <a:r>
              <a:rPr lang="hi-IN" sz="2000" dirty="0">
                <a:solidFill>
                  <a:srgbClr val="FF0000"/>
                </a:solidFill>
              </a:rPr>
              <a:t>भर दो –</a:t>
            </a:r>
          </a:p>
          <a:p>
            <a:pPr marL="0" indent="0" algn="just">
              <a:lnSpc>
                <a:spcPct val="110000"/>
              </a:lnSpc>
              <a:buNone/>
            </a:pPr>
            <a:r>
              <a:rPr lang="hi-IN" sz="2000" dirty="0">
                <a:solidFill>
                  <a:srgbClr val="FF0000"/>
                </a:solidFill>
              </a:rPr>
              <a:t>बादल गरजो !</a:t>
            </a:r>
            <a:endParaRPr lang="en-IN" sz="2000" dirty="0">
              <a:solidFill>
                <a:srgbClr val="FF0000"/>
              </a:solidFill>
            </a:endParaRPr>
          </a:p>
        </p:txBody>
      </p:sp>
    </p:spTree>
    <p:extLst>
      <p:ext uri="{BB962C8B-B14F-4D97-AF65-F5344CB8AC3E}">
        <p14:creationId xmlns="" xmlns:p14="http://schemas.microsoft.com/office/powerpoint/2010/main" val="46443532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67341" y="1386354"/>
            <a:ext cx="5689230" cy="5224575"/>
          </a:xfrm>
        </p:spPr>
        <p:txBody>
          <a:bodyPr>
            <a:normAutofit fontScale="92500" lnSpcReduction="20000"/>
          </a:bodyPr>
          <a:lstStyle/>
          <a:p>
            <a:pPr fontAlgn="base"/>
            <a:r>
              <a:rPr lang="hi-IN" dirty="0">
                <a:solidFill>
                  <a:srgbClr val="0070C0"/>
                </a:solidFill>
              </a:rPr>
              <a:t>कवि बादलों को क्रांति का प्रतीक मानते हुए यह कल्पना कर रहे हैं कि वह हमारे सोये हुए पुरुषार्थ को फिर से जगाकर, हमें एक नया जीवन प्रदान करेगा, हमें जीने की नई आशा देगा। कवि इन पंक्तियों में कहते हैं कि भीषण गर्मी के कारण दुनिया में सभी लोग तड़प रहे थे और तपती गर्मी से राहत पाने के लिए छाँव व ठंडक की तलाश कर रहे थे</a:t>
            </a:r>
            <a:r>
              <a:rPr lang="hi-IN" dirty="0" smtClean="0">
                <a:solidFill>
                  <a:srgbClr val="0070C0"/>
                </a:solidFill>
              </a:rPr>
              <a:t>।</a:t>
            </a:r>
            <a:endParaRPr lang="hi-IN" dirty="0">
              <a:solidFill>
                <a:srgbClr val="0070C0"/>
              </a:solidFill>
            </a:endParaRPr>
          </a:p>
          <a:p>
            <a:pPr fontAlgn="base"/>
            <a:r>
              <a:rPr lang="hi-IN" dirty="0">
                <a:solidFill>
                  <a:srgbClr val="0070C0"/>
                </a:solidFill>
              </a:rPr>
              <a:t>तभी किसी अज्ञात दिशा से घने काले बादल आकर पूरे आकाश को ढक लेते हैं, जिससे तपती धूप धरती तक नहीं पहुँच पाती। फिर बादल घनघोर वर्षा करके गर्मी से तड़पती धरती की प्यास बुझाकर, उसे शीतल एवं शांत कर देते हैं। धरती के शीतल हो जाने पर सारे लोग भीषण गर्मी के प्रकोप से बच जाते हैं और उनका मन उत्साह से भर जाता है</a:t>
            </a:r>
            <a:r>
              <a:rPr lang="hi-IN" dirty="0" smtClean="0">
                <a:solidFill>
                  <a:srgbClr val="0070C0"/>
                </a:solidFill>
              </a:rPr>
              <a:t>।</a:t>
            </a:r>
            <a:endParaRPr lang="en-IN" dirty="0" smtClean="0">
              <a:solidFill>
                <a:srgbClr val="0070C0"/>
              </a:solidFill>
            </a:endParaRPr>
          </a:p>
          <a:p>
            <a:pPr fontAlgn="base"/>
            <a:r>
              <a:rPr lang="hi-IN" dirty="0" smtClean="0">
                <a:solidFill>
                  <a:srgbClr val="0070C0"/>
                </a:solidFill>
              </a:rPr>
              <a:t>इन </a:t>
            </a:r>
            <a:r>
              <a:rPr lang="hi-IN" dirty="0">
                <a:solidFill>
                  <a:srgbClr val="0070C0"/>
                </a:solidFill>
              </a:rPr>
              <a:t>पंक्तियों में कवि ये संदेश देना चाहते हैं कि जिस तरह धरती के सूख जाने के बाद भी बादलों के आने पर नये पौधे उगने लगते हैं। ठीक उसी तरह अगर आप जीवन की कठिनाइयों के आगे हार ना मानें और अपने पुरुषार्थ पर भरोसा रखकर कड़ी मेहनत करते रहें, तो आपके जीवन का बगीचा भी दोबारा फल-फूल उठेगा। इसलिए हमें अपने जीने की इच्छा को कभी मरने नहीं देना चाहिए और पूरे उत्साह से जीवन जीने की कोशिश करनी चाहिए।</a:t>
            </a:r>
          </a:p>
        </p:txBody>
      </p:sp>
      <p:sp>
        <p:nvSpPr>
          <p:cNvPr id="6" name="TextBox 5"/>
          <p:cNvSpPr txBox="1"/>
          <p:nvPr/>
        </p:nvSpPr>
        <p:spPr>
          <a:xfrm>
            <a:off x="5570952" y="431076"/>
            <a:ext cx="5001253" cy="707886"/>
          </a:xfrm>
          <a:prstGeom prst="rect">
            <a:avLst/>
          </a:prstGeom>
          <a:noFill/>
        </p:spPr>
        <p:txBody>
          <a:bodyPr wrap="square" rtlCol="0">
            <a:spAutoFit/>
          </a:bodyPr>
          <a:lstStyle/>
          <a:p>
            <a:r>
              <a:rPr lang="hi-IN" sz="4000" b="1" dirty="0"/>
              <a:t>कविता</a:t>
            </a:r>
            <a:endParaRPr lang="en-IN" sz="4000"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5</a:t>
            </a:fld>
            <a:endParaRPr lang="en-US" dirty="0"/>
          </a:p>
        </p:txBody>
      </p:sp>
      <p:sp>
        <p:nvSpPr>
          <p:cNvPr id="2" name="Content Placeholder 1"/>
          <p:cNvSpPr>
            <a:spLocks noGrp="1"/>
          </p:cNvSpPr>
          <p:nvPr>
            <p:ph sz="half" idx="1"/>
          </p:nvPr>
        </p:nvSpPr>
        <p:spPr>
          <a:xfrm>
            <a:off x="1311579" y="2109830"/>
            <a:ext cx="4313864" cy="3777622"/>
          </a:xfrm>
        </p:spPr>
        <p:txBody>
          <a:bodyPr>
            <a:noAutofit/>
          </a:bodyPr>
          <a:lstStyle/>
          <a:p>
            <a:pPr marL="0" indent="0" algn="just">
              <a:lnSpc>
                <a:spcPct val="120000"/>
              </a:lnSpc>
              <a:buNone/>
            </a:pPr>
            <a:r>
              <a:rPr lang="hi-IN" sz="2400" dirty="0">
                <a:solidFill>
                  <a:srgbClr val="FF0000"/>
                </a:solidFill>
              </a:rPr>
              <a:t>विकल </a:t>
            </a:r>
            <a:r>
              <a:rPr lang="hi-IN" sz="2400" dirty="0" smtClean="0">
                <a:solidFill>
                  <a:srgbClr val="FF0000"/>
                </a:solidFill>
              </a:rPr>
              <a:t>विकल</a:t>
            </a:r>
            <a:r>
              <a:rPr lang="hi-IN" sz="2400" dirty="0">
                <a:solidFill>
                  <a:srgbClr val="FF0000"/>
                </a:solidFill>
              </a:rPr>
              <a:t>, उन्मन </a:t>
            </a:r>
            <a:r>
              <a:rPr lang="hi-IN" sz="2400" dirty="0" smtClean="0">
                <a:solidFill>
                  <a:srgbClr val="FF0000"/>
                </a:solidFill>
              </a:rPr>
              <a:t>थे </a:t>
            </a:r>
            <a:r>
              <a:rPr lang="hi-IN" sz="2400" dirty="0">
                <a:solidFill>
                  <a:srgbClr val="FF0000"/>
                </a:solidFill>
              </a:rPr>
              <a:t>उन्मन</a:t>
            </a:r>
          </a:p>
          <a:p>
            <a:pPr marL="0" indent="0" algn="just">
              <a:lnSpc>
                <a:spcPct val="120000"/>
              </a:lnSpc>
              <a:buNone/>
            </a:pPr>
            <a:r>
              <a:rPr lang="hi-IN" sz="2400" dirty="0">
                <a:solidFill>
                  <a:srgbClr val="FF0000"/>
                </a:solidFill>
              </a:rPr>
              <a:t>विश्व </a:t>
            </a:r>
            <a:r>
              <a:rPr lang="hi-IN" sz="2400" dirty="0" smtClean="0">
                <a:solidFill>
                  <a:srgbClr val="FF0000"/>
                </a:solidFill>
              </a:rPr>
              <a:t>के </a:t>
            </a:r>
            <a:r>
              <a:rPr lang="hi-IN" sz="2400" dirty="0">
                <a:solidFill>
                  <a:srgbClr val="FF0000"/>
                </a:solidFill>
              </a:rPr>
              <a:t>निदाघ </a:t>
            </a:r>
            <a:r>
              <a:rPr lang="hi-IN" sz="2400" dirty="0" smtClean="0">
                <a:solidFill>
                  <a:srgbClr val="FF0000"/>
                </a:solidFill>
              </a:rPr>
              <a:t> </a:t>
            </a:r>
            <a:r>
              <a:rPr lang="hi-IN" sz="2400" dirty="0">
                <a:solidFill>
                  <a:srgbClr val="FF0000"/>
                </a:solidFill>
              </a:rPr>
              <a:t>के सकल जन,</a:t>
            </a:r>
          </a:p>
          <a:p>
            <a:pPr marL="0" indent="0" algn="just">
              <a:lnSpc>
                <a:spcPct val="120000"/>
              </a:lnSpc>
              <a:buNone/>
            </a:pPr>
            <a:r>
              <a:rPr lang="hi-IN" sz="2400" dirty="0">
                <a:solidFill>
                  <a:srgbClr val="FF0000"/>
                </a:solidFill>
              </a:rPr>
              <a:t>आए  अज्ञात  दिशा से अनंत  के घन !</a:t>
            </a:r>
          </a:p>
          <a:p>
            <a:pPr marL="0" indent="0" algn="just">
              <a:lnSpc>
                <a:spcPct val="120000"/>
              </a:lnSpc>
              <a:buNone/>
            </a:pPr>
            <a:r>
              <a:rPr lang="hi-IN" sz="2400" dirty="0" smtClean="0">
                <a:solidFill>
                  <a:srgbClr val="FF0000"/>
                </a:solidFill>
              </a:rPr>
              <a:t>तप्त </a:t>
            </a:r>
            <a:r>
              <a:rPr lang="hi-IN" sz="2400" dirty="0">
                <a:solidFill>
                  <a:srgbClr val="FF0000"/>
                </a:solidFill>
              </a:rPr>
              <a:t>धरा, </a:t>
            </a:r>
            <a:r>
              <a:rPr lang="hi-IN" sz="2400" dirty="0" smtClean="0">
                <a:solidFill>
                  <a:srgbClr val="FF0000"/>
                </a:solidFill>
              </a:rPr>
              <a:t>जल </a:t>
            </a:r>
            <a:r>
              <a:rPr lang="hi-IN" sz="2400" dirty="0">
                <a:solidFill>
                  <a:srgbClr val="FF0000"/>
                </a:solidFill>
              </a:rPr>
              <a:t>से फिर</a:t>
            </a:r>
          </a:p>
          <a:p>
            <a:pPr marL="0" indent="0" algn="just">
              <a:lnSpc>
                <a:spcPct val="120000"/>
              </a:lnSpc>
              <a:buNone/>
            </a:pPr>
            <a:r>
              <a:rPr lang="hi-IN" sz="2400" dirty="0">
                <a:solidFill>
                  <a:srgbClr val="FF0000"/>
                </a:solidFill>
              </a:rPr>
              <a:t>शीतल कर दो –</a:t>
            </a:r>
          </a:p>
          <a:p>
            <a:pPr marL="0" indent="0" algn="just">
              <a:lnSpc>
                <a:spcPct val="120000"/>
              </a:lnSpc>
              <a:buNone/>
            </a:pPr>
            <a:r>
              <a:rPr lang="hi-IN" sz="2400" dirty="0">
                <a:solidFill>
                  <a:srgbClr val="FF0000"/>
                </a:solidFill>
              </a:rPr>
              <a:t>बादल, गरजो</a:t>
            </a:r>
            <a:endParaRPr lang="en-IN" sz="2400" dirty="0">
              <a:solidFill>
                <a:srgbClr val="FF0000"/>
              </a:solidFill>
            </a:endParaRPr>
          </a:p>
        </p:txBody>
      </p:sp>
    </p:spTree>
    <p:extLst>
      <p:ext uri="{BB962C8B-B14F-4D97-AF65-F5344CB8AC3E}">
        <p14:creationId xmlns="" xmlns:p14="http://schemas.microsoft.com/office/powerpoint/2010/main" val="139326908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960" y="570322"/>
            <a:ext cx="8911687" cy="1280890"/>
          </a:xfrm>
        </p:spPr>
        <p:txBody>
          <a:bodyPr/>
          <a:lstStyle/>
          <a:p>
            <a:r>
              <a:rPr lang="hi-IN" b="1" dirty="0">
                <a:solidFill>
                  <a:schemeClr val="accent1"/>
                </a:solidFill>
              </a:rPr>
              <a:t>प्रश्न / उत्तर</a:t>
            </a:r>
            <a:endParaRPr lang="en-IN" dirty="0">
              <a:solidFill>
                <a:schemeClr val="accent1"/>
              </a:solidFill>
            </a:endParaRPr>
          </a:p>
        </p:txBody>
      </p:sp>
      <p:sp>
        <p:nvSpPr>
          <p:cNvPr id="3" name="Content Placeholder 2"/>
          <p:cNvSpPr>
            <a:spLocks noGrp="1"/>
          </p:cNvSpPr>
          <p:nvPr>
            <p:ph idx="1"/>
          </p:nvPr>
        </p:nvSpPr>
        <p:spPr>
          <a:xfrm>
            <a:off x="1204003" y="1419241"/>
            <a:ext cx="10145316" cy="4838124"/>
          </a:xfrm>
        </p:spPr>
        <p:txBody>
          <a:bodyPr>
            <a:normAutofit fontScale="77500" lnSpcReduction="20000"/>
          </a:bodyPr>
          <a:lstStyle/>
          <a:p>
            <a:pPr marL="0" indent="0">
              <a:buNone/>
            </a:pPr>
            <a:r>
              <a:rPr lang="hi-IN" sz="2300" dirty="0"/>
              <a:t>प्रश्न </a:t>
            </a:r>
            <a:r>
              <a:rPr lang="hi-IN" sz="2300" dirty="0" smtClean="0"/>
              <a:t>1.</a:t>
            </a:r>
            <a:r>
              <a:rPr lang="en-IN" sz="2300" dirty="0" smtClean="0"/>
              <a:t> </a:t>
            </a:r>
            <a:r>
              <a:rPr lang="hi-IN" sz="2300" dirty="0" smtClean="0"/>
              <a:t>कवि </a:t>
            </a:r>
            <a:r>
              <a:rPr lang="hi-IN" sz="2300" dirty="0"/>
              <a:t>बादल से फुहार, रिमझिम या बरसने के स्थान पर ‘गरजने के लिए कहता है, क्यों</a:t>
            </a:r>
            <a:r>
              <a:rPr lang="hi-IN" sz="2300" dirty="0" smtClean="0"/>
              <a:t>?</a:t>
            </a:r>
            <a:endParaRPr lang="en-IN" sz="2300" dirty="0" smtClean="0"/>
          </a:p>
          <a:p>
            <a:pPr marL="0" indent="0">
              <a:lnSpc>
                <a:spcPct val="110000"/>
              </a:lnSpc>
              <a:buNone/>
            </a:pPr>
            <a:r>
              <a:rPr lang="hi-IN" sz="2300" dirty="0" smtClean="0">
                <a:solidFill>
                  <a:schemeClr val="accent1"/>
                </a:solidFill>
              </a:rPr>
              <a:t>उत्तर-</a:t>
            </a:r>
            <a:r>
              <a:rPr lang="hi-IN" sz="2300" dirty="0" smtClean="0"/>
              <a:t> </a:t>
            </a:r>
            <a:r>
              <a:rPr lang="hi-IN" sz="2300" dirty="0"/>
              <a:t> निराला क्रांतिकारी कवि थे| वे समाज में बदलाव लाना चाहते थे इसलिए जनता में चेतना जागृत करने के लिए और जोश जगाने के लिए कवि बादल से फुहार, रिमझिम या बरसने के लिए न कह 'गरजने' के लिए कहा है| गरजना शब्द क्रान्ति, बदलाव, विरोध दर्शाता है</a:t>
            </a:r>
            <a:r>
              <a:rPr lang="hi-IN" sz="2300" dirty="0" smtClean="0"/>
              <a:t>|</a:t>
            </a:r>
            <a:endParaRPr lang="en-IN" sz="2300" dirty="0" smtClean="0"/>
          </a:p>
          <a:p>
            <a:pPr marL="0" indent="0">
              <a:buNone/>
            </a:pPr>
            <a:endParaRPr lang="en-IN" sz="2300" dirty="0" smtClean="0"/>
          </a:p>
          <a:p>
            <a:pPr marL="0" indent="0">
              <a:lnSpc>
                <a:spcPct val="120000"/>
              </a:lnSpc>
              <a:buNone/>
            </a:pPr>
            <a:r>
              <a:rPr lang="hi-IN" sz="2300" dirty="0" smtClean="0"/>
              <a:t>प्रश्न-2 </a:t>
            </a:r>
            <a:r>
              <a:rPr lang="hi-IN" sz="2300" dirty="0"/>
              <a:t>  कविता का शीर्षक उत्साह क्यों रखा गया है</a:t>
            </a:r>
            <a:r>
              <a:rPr lang="hi-IN" sz="2300" dirty="0" smtClean="0"/>
              <a:t>?</a:t>
            </a:r>
            <a:endParaRPr lang="en-IN" sz="2300" dirty="0" smtClean="0"/>
          </a:p>
          <a:p>
            <a:pPr marL="0" indent="0">
              <a:buNone/>
            </a:pPr>
            <a:r>
              <a:rPr lang="hi-IN" sz="2300" dirty="0" smtClean="0">
                <a:solidFill>
                  <a:schemeClr val="accent1"/>
                </a:solidFill>
              </a:rPr>
              <a:t>उत्तर-</a:t>
            </a:r>
            <a:r>
              <a:rPr lang="hi-IN" sz="2300" dirty="0" smtClean="0"/>
              <a:t> </a:t>
            </a:r>
            <a:r>
              <a:rPr lang="hi-IN" sz="2300" dirty="0"/>
              <a:t> कवि ने गीत में बादलों के माध्यम से लोगों में उत्साह का सृजन करने को कहा है| वह लोगों को क्रान्ति लाने के लिए उत्साहित करना चाहते हैं इसलिए कविता का शीर्षक उत्साह रखा गया है</a:t>
            </a:r>
            <a:r>
              <a:rPr lang="hi-IN" sz="2300" dirty="0" smtClean="0"/>
              <a:t>|</a:t>
            </a:r>
            <a:endParaRPr lang="en-IN" sz="2300" dirty="0" smtClean="0"/>
          </a:p>
          <a:p>
            <a:pPr marL="0" indent="0">
              <a:buNone/>
            </a:pPr>
            <a:endParaRPr lang="en-IN" sz="2300" dirty="0" smtClean="0"/>
          </a:p>
          <a:p>
            <a:pPr marL="0" indent="0">
              <a:buNone/>
            </a:pPr>
            <a:r>
              <a:rPr lang="hi-IN" sz="2300" b="1" dirty="0" smtClean="0"/>
              <a:t>प्रश्न-3</a:t>
            </a:r>
            <a:r>
              <a:rPr lang="hi-IN" sz="2300" b="1" dirty="0"/>
              <a:t> कविता में बादल किन-किन अर्थों की ओर संकेत करता है </a:t>
            </a:r>
            <a:r>
              <a:rPr lang="hi-IN" sz="2300" b="1" dirty="0" smtClean="0"/>
              <a:t>?</a:t>
            </a:r>
            <a:endParaRPr lang="en-IN" sz="2300" b="1" dirty="0" smtClean="0"/>
          </a:p>
          <a:p>
            <a:pPr marL="0" indent="0">
              <a:buNone/>
            </a:pPr>
            <a:r>
              <a:rPr lang="hi-IN" sz="2300" dirty="0" smtClean="0">
                <a:solidFill>
                  <a:schemeClr val="accent1"/>
                </a:solidFill>
              </a:rPr>
              <a:t>उत्तर - </a:t>
            </a:r>
            <a:r>
              <a:rPr lang="hi-IN" sz="2300" dirty="0"/>
              <a:t> कविता में बादल निम्नलिखित अर्थों की ओर संकेत करता है -</a:t>
            </a:r>
          </a:p>
          <a:p>
            <a:pPr marL="0" indent="0">
              <a:buNone/>
            </a:pPr>
            <a:r>
              <a:rPr lang="hi-IN" sz="2300" dirty="0"/>
              <a:t>• पानी बरसा कर सबकी प्यास बुझाता है और सुखी बनाता है|</a:t>
            </a:r>
          </a:p>
          <a:p>
            <a:pPr marL="0" indent="0">
              <a:buNone/>
            </a:pPr>
            <a:r>
              <a:rPr lang="hi-IN" sz="2300" dirty="0"/>
              <a:t>• गर्जन कर क्रांतिकारी चेतना जागृत करता है|</a:t>
            </a:r>
          </a:p>
          <a:p>
            <a:pPr marL="0" indent="0">
              <a:buNone/>
            </a:pPr>
            <a:r>
              <a:rPr lang="hi-IN" sz="2300" dirty="0"/>
              <a:t>• नवनिर्माण कर नवजीवन प्रदान करता है</a:t>
            </a:r>
            <a:r>
              <a:rPr lang="hi-IN" sz="2300" dirty="0" smtClean="0"/>
              <a:t>|</a:t>
            </a:r>
            <a:endParaRPr lang="en-IN" sz="2300" dirty="0" smtClean="0"/>
          </a:p>
          <a:p>
            <a:pPr marL="0" indent="0">
              <a:buNone/>
            </a:pPr>
            <a:endParaRPr lang="hi-IN" dirty="0" smtClean="0"/>
          </a:p>
          <a:p>
            <a:pPr marL="0" indent="0">
              <a:buNone/>
            </a:pPr>
            <a:endParaRPr lang="hi-IN" dirty="0"/>
          </a:p>
          <a:p>
            <a:pPr marL="0" indent="0">
              <a:buNone/>
            </a:pPr>
            <a:endParaRPr lang="hi-IN"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 xmlns:p14="http://schemas.microsoft.com/office/powerpoint/2010/main" val="281066904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961" y="588251"/>
            <a:ext cx="8911687" cy="1280890"/>
          </a:xfrm>
        </p:spPr>
        <p:txBody>
          <a:bodyPr/>
          <a:lstStyle/>
          <a:p>
            <a:r>
              <a:rPr lang="hi-IN" b="1" dirty="0">
                <a:solidFill>
                  <a:schemeClr val="accent1"/>
                </a:solidFill>
              </a:rPr>
              <a:t>प्रश्न / उत्तर</a:t>
            </a:r>
            <a:endParaRPr lang="en-IN" dirty="0">
              <a:solidFill>
                <a:schemeClr val="accent1"/>
              </a:solidFill>
            </a:endParaRPr>
          </a:p>
        </p:txBody>
      </p:sp>
      <p:sp>
        <p:nvSpPr>
          <p:cNvPr id="3" name="Content Placeholder 2"/>
          <p:cNvSpPr>
            <a:spLocks noGrp="1"/>
          </p:cNvSpPr>
          <p:nvPr>
            <p:ph idx="1"/>
          </p:nvPr>
        </p:nvSpPr>
        <p:spPr>
          <a:xfrm>
            <a:off x="1347437" y="1365453"/>
            <a:ext cx="10193033" cy="4911634"/>
          </a:xfrm>
        </p:spPr>
        <p:txBody>
          <a:bodyPr>
            <a:normAutofit/>
          </a:bodyPr>
          <a:lstStyle/>
          <a:p>
            <a:pPr marL="0" indent="0">
              <a:buNone/>
            </a:pPr>
            <a:r>
              <a:rPr lang="hi-IN" sz="2000" b="1" dirty="0"/>
              <a:t>प्रश्न-4   शब्दों का ऐसा प्रयोग जिससे कविता के किसी खास भाव या दृश्य में ध्वन्यात्मक प्रभाव पैदा हो, नाद-सौंदर्य कहलाता है। उत्साह कविता में ऐसे कौन-से शब्द हैं जिनमें नाद-सौंदर्य मौजूद है, छाँटकर लिखें</a:t>
            </a:r>
            <a:r>
              <a:rPr lang="hi-IN" sz="2000" b="1" dirty="0" smtClean="0"/>
              <a:t>।</a:t>
            </a:r>
            <a:endParaRPr lang="en-IN" sz="2000" b="1" dirty="0" smtClean="0"/>
          </a:p>
          <a:p>
            <a:pPr marL="0" indent="0">
              <a:buNone/>
            </a:pPr>
            <a:r>
              <a:rPr lang="hi-IN" sz="2000" dirty="0" smtClean="0">
                <a:solidFill>
                  <a:schemeClr val="accent1"/>
                </a:solidFill>
              </a:rPr>
              <a:t>उत्तर - </a:t>
            </a:r>
            <a:r>
              <a:rPr lang="hi-IN" sz="2000" dirty="0"/>
              <a:t> कविता की इन पंक्तियों में नाद-सौंदर्य मौजूद है - </a:t>
            </a:r>
          </a:p>
          <a:p>
            <a:pPr marL="0" indent="0">
              <a:buNone/>
            </a:pPr>
            <a:r>
              <a:rPr lang="hi-IN" sz="2000" dirty="0"/>
              <a:t>1. "घेर घेर घोर गगन, धाराधर ओ!</a:t>
            </a:r>
          </a:p>
          <a:p>
            <a:pPr marL="0" indent="0">
              <a:buNone/>
            </a:pPr>
            <a:r>
              <a:rPr lang="hi-IN" sz="2000" dirty="0"/>
              <a:t>2. ललित ललित, काले घुँघराले,</a:t>
            </a:r>
          </a:p>
          <a:p>
            <a:pPr marL="0" indent="0">
              <a:buNone/>
            </a:pPr>
            <a:r>
              <a:rPr lang="hi-IN" sz="2000" dirty="0"/>
              <a:t>बाल कल्पना के-से पाले</a:t>
            </a:r>
          </a:p>
          <a:p>
            <a:pPr marL="0" indent="0">
              <a:buNone/>
            </a:pPr>
            <a:r>
              <a:rPr lang="hi-IN" sz="2000" dirty="0"/>
              <a:t>3. "विद्युत-छबि उर में"</a:t>
            </a:r>
          </a:p>
          <a:p>
            <a:pPr marL="0" indent="0">
              <a:buNone/>
            </a:pPr>
            <a:r>
              <a:rPr lang="hi-IN" sz="2000" dirty="0"/>
              <a:t>4. विकल-विकल, उन्मन थे उन्मन</a:t>
            </a:r>
            <a:endParaRPr lang="en-IN" sz="2000" b="1" dirty="0" smtClean="0"/>
          </a:p>
          <a:p>
            <a:pPr marL="0" indent="0">
              <a:buNone/>
            </a:pPr>
            <a:endParaRPr lang="en-IN" b="1" dirty="0"/>
          </a:p>
          <a:p>
            <a:pPr marL="0" indent="0">
              <a:buNone/>
            </a:pPr>
            <a:endParaRPr lang="hi-IN" dirty="0"/>
          </a:p>
          <a:p>
            <a:pPr marL="0" indent="0">
              <a:buNone/>
            </a:pPr>
            <a:endParaRPr lang="hi-IN"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 xmlns:p14="http://schemas.microsoft.com/office/powerpoint/2010/main" val="124887781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756" y="2014049"/>
            <a:ext cx="5548948" cy="2825303"/>
          </a:xfrm>
        </p:spPr>
        <p:txBody>
          <a:bodyPr>
            <a:normAutofit/>
          </a:bodyPr>
          <a:lstStyle/>
          <a:p>
            <a:r>
              <a:rPr lang="hi-IN" sz="9600" dirty="0">
                <a:solidFill>
                  <a:schemeClr val="accent1"/>
                </a:solidFill>
              </a:rPr>
              <a:t>धन्यवाद </a:t>
            </a:r>
            <a:endParaRPr lang="en-IN" sz="9600" dirty="0">
              <a:solidFill>
                <a:schemeClr val="accent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 xmlns:p14="http://schemas.microsoft.com/office/powerpoint/2010/main" val="993929587"/>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345</TotalTime>
  <Words>657</Words>
  <Application>Microsoft Office PowerPoint</Application>
  <PresentationFormat>Custom</PresentationFormat>
  <Paragraphs>62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Wisp</vt:lpstr>
      <vt:lpstr>उत्साह</vt:lpstr>
      <vt:lpstr>Slide 2</vt:lpstr>
      <vt:lpstr>Slide 3</vt:lpstr>
      <vt:lpstr>Slide 4</vt:lpstr>
      <vt:lpstr>Slide 5</vt:lpstr>
      <vt:lpstr>प्रश्न / उत्तर</vt:lpstr>
      <vt:lpstr>प्रश्न / उत्तर</vt:lpstr>
      <vt:lpstr>धन्यवाद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भीष्म प्रतिज्ञा</dc:title>
  <dc:creator>Devansh Gaur</dc:creator>
  <cp:lastModifiedBy>Y P Gaur</cp:lastModifiedBy>
  <cp:revision>46</cp:revision>
  <dcterms:created xsi:type="dcterms:W3CDTF">2020-04-17T18:31:52Z</dcterms:created>
  <dcterms:modified xsi:type="dcterms:W3CDTF">2020-07-22T00:36:01Z</dcterms:modified>
</cp:coreProperties>
</file>